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9362" autoAdjust="0"/>
  </p:normalViewPr>
  <p:slideViewPr>
    <p:cSldViewPr snapToGrid="0">
      <p:cViewPr varScale="1">
        <p:scale>
          <a:sx n="49" d="100"/>
          <a:sy n="49" d="100"/>
        </p:scale>
        <p:origin x="-1518"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3E22D-79FB-4053-BE66-53A2C24494A6}" type="datetimeFigureOut">
              <a:rPr lang="en-US" smtClean="0"/>
              <a:pPr/>
              <a:t>7/29/2020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FB7AF-8370-4140-9E4B-D00012EF826F}" type="slidenum">
              <a:rPr lang="en-US" smtClean="0"/>
              <a:pPr/>
              <a:t>‹#›</a:t>
            </a:fld>
            <a:endParaRPr lang="en-US" dirty="0"/>
          </a:p>
        </p:txBody>
      </p:sp>
    </p:spTree>
    <p:extLst>
      <p:ext uri="{BB962C8B-B14F-4D97-AF65-F5344CB8AC3E}">
        <p14:creationId xmlns="" xmlns:p14="http://schemas.microsoft.com/office/powerpoint/2010/main" val="120255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1</a:t>
            </a:fld>
            <a:endParaRPr lang="en-US" dirty="0"/>
          </a:p>
        </p:txBody>
      </p:sp>
    </p:spTree>
    <p:extLst>
      <p:ext uri="{BB962C8B-B14F-4D97-AF65-F5344CB8AC3E}">
        <p14:creationId xmlns="" xmlns:p14="http://schemas.microsoft.com/office/powerpoint/2010/main" val="392011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Different populations have varied healthcare needs that need to be handled tactically to maintain a healthy living. This presentation will strictly focus on the health needs and treatment of mentally incapacitated offenders to arrive at methods of improving their stay in jail. As a criminal justice professional, I can recommend the use of Lifespan management (LCM) as an Evidence-Based Program (EBP) to improve the stay of mentally ill offenders in prison in addition to providing them with personalized care. In light of the above, this discussion will provide an in-depth critique of LCM and how it can be applied in prisons to boot the health of mentally ill inmates.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2</a:t>
            </a:fld>
            <a:endParaRPr lang="en-US" dirty="0"/>
          </a:p>
        </p:txBody>
      </p:sp>
    </p:spTree>
    <p:extLst>
      <p:ext uri="{BB962C8B-B14F-4D97-AF65-F5344CB8AC3E}">
        <p14:creationId xmlns="" xmlns:p14="http://schemas.microsoft.com/office/powerpoint/2010/main" val="210060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History; </a:t>
            </a:r>
          </a:p>
          <a:p>
            <a:r>
              <a:rPr lang="en-US" sz="1200" kern="1200" dirty="0" smtClean="0">
                <a:solidFill>
                  <a:schemeClr val="tx1"/>
                </a:solidFill>
                <a:effectLst/>
                <a:latin typeface="+mn-lt"/>
                <a:ea typeface="+mn-ea"/>
                <a:cs typeface="+mn-cs"/>
              </a:rPr>
              <a:t>The history dating back 200 years ago provides that jails and prisons were primarily made for keeping mentally ill persons; however, a nonviolent one could be kept at home. Confinement of mentally incapacitated persons in prisons raised many concerns since healthcare authorities, headed by the Massachusetts legislature, saw it inhuman hence the establishment of the first psychiatric ward in 1752. The percentage of mentally incapacitated persons, including the critically ill, escalated throughout the ninetieth century until 2013. During this time, criminal justice officials saw it important for the critically ill to be treated elsewhere.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3</a:t>
            </a:fld>
            <a:endParaRPr lang="en-US" dirty="0"/>
          </a:p>
        </p:txBody>
      </p:sp>
    </p:spTree>
    <p:extLst>
      <p:ext uri="{BB962C8B-B14F-4D97-AF65-F5344CB8AC3E}">
        <p14:creationId xmlns="" xmlns:p14="http://schemas.microsoft.com/office/powerpoint/2010/main" val="400998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Outcome </a:t>
            </a:r>
          </a:p>
          <a:p>
            <a:r>
              <a:rPr lang="en-US" sz="1200" kern="1200" dirty="0" smtClean="0">
                <a:solidFill>
                  <a:schemeClr val="tx1"/>
                </a:solidFill>
                <a:effectLst/>
                <a:latin typeface="+mn-lt"/>
                <a:ea typeface="+mn-ea"/>
                <a:cs typeface="+mn-cs"/>
              </a:rPr>
              <a:t>Keeping mentally incapacitated offenders in jail has not been fruitful, especially in cases related to those in a critical state. According to Murphy et al. (2017), keeping mentally ill offenders in jail is inhuman because they will be subjected to similar rules used by prison wanders. As a result, it was ruled out that mentally ill offenders at critical condition should not be treated and rehabilitated in prisons; instated, they were to be kept in a special unit. Since then, the rule for keeping prisoners in jail has never been readopted, which has led to the provision of better rehabilitation and care to inmates.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4</a:t>
            </a:fld>
            <a:endParaRPr lang="en-US" dirty="0"/>
          </a:p>
        </p:txBody>
      </p:sp>
    </p:spTree>
    <p:extLst>
      <p:ext uri="{BB962C8B-B14F-4D97-AF65-F5344CB8AC3E}">
        <p14:creationId xmlns="" xmlns:p14="http://schemas.microsoft.com/office/powerpoint/2010/main" val="3635026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Mentally incapacitated offenders are individuals who demand special care, including environmental support, assisted living, extended, and infirmary care. The first special needs are keen and proper assessment and management of their activities, including personal hygiene. According to Rogers (2020), the number of mentally ill offenders in prisons has escalated, leading to overcrowding. As a result, prison healthcare workers and wanders should ensure that this group's personal needs are met.  This population demands to be provided with special care while minding the cost-effectiveness of approaches applied.</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5</a:t>
            </a:fld>
            <a:endParaRPr lang="en-US" dirty="0"/>
          </a:p>
        </p:txBody>
      </p:sp>
    </p:spTree>
    <p:extLst>
      <p:ext uri="{BB962C8B-B14F-4D97-AF65-F5344CB8AC3E}">
        <p14:creationId xmlns="" xmlns:p14="http://schemas.microsoft.com/office/powerpoint/2010/main" val="1138483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is worth noting that mentally incapacitated prisoners need to be provided with environmental support, which entails maintaining their immediate surroundings' cleanliness. According to Rogers (2020), a considerable number of mentally ill cannot maintain the required levels of cleanliness. Assisted living is yet another special need that requires prison healthcare workers to monitor the entire activities of the inmates. Notably, failing to monitor this group closely may arise to physical damage of property around them. Besides, we have extended and infirmary care where the healthcare providers need to follow up mentally incapacitated individuals to ensure that they meet the requirements of administered medications (Murphy et al., 2017)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6</a:t>
            </a:fld>
            <a:endParaRPr lang="en-US" dirty="0"/>
          </a:p>
        </p:txBody>
      </p:sp>
    </p:spTree>
    <p:extLst>
      <p:ext uri="{BB962C8B-B14F-4D97-AF65-F5344CB8AC3E}">
        <p14:creationId xmlns="" xmlns:p14="http://schemas.microsoft.com/office/powerpoint/2010/main" val="1573182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Lifespan Management (LSM) is a kind of sustaining innovation that was recently introduced in the U.S to improve people's health, more so the vulnerable population.  According to the previous research, LSM is a new strategy applied to assist this population in executing their daily chores. It is worth noting that LSM is among the recognizable health program since it can provide mentally incapacitated prisoners with an acceptable standard of dignity. According to Sundt, Cullen, Thielo &amp; Jonson (2015), LSM can be used to better the living of mentally incapacitated offenders since they are provided with care at a personal level.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7</a:t>
            </a:fld>
            <a:endParaRPr lang="en-US" dirty="0"/>
          </a:p>
        </p:txBody>
      </p:sp>
    </p:spTree>
    <p:extLst>
      <p:ext uri="{BB962C8B-B14F-4D97-AF65-F5344CB8AC3E}">
        <p14:creationId xmlns="" xmlns:p14="http://schemas.microsoft.com/office/powerpoint/2010/main" val="1026331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Lifespan Management (LSM) is a program that can be used to better the lives of mentally incapacitated in prison.  This population requires lifespan Management since many of them cannot provide for themselves with basic needs, including personal care. As stated earlier, LSM is among the currently utilized approaches to stretch the lifespan of the vulnerable population. According to Alegbeleye (2018), it is vital to incorporate LSM into the care management of mentally incapacitated prisoners since they cannot manage to attend periodic clinics without assistance. Alegbeleye (2018) further suggests that this population's health demands to be managed using LSM because it cannot manage to undertake exercise and other activities without assistance.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8</a:t>
            </a:fld>
            <a:endParaRPr lang="en-US" dirty="0"/>
          </a:p>
        </p:txBody>
      </p:sp>
    </p:spTree>
    <p:extLst>
      <p:ext uri="{BB962C8B-B14F-4D97-AF65-F5344CB8AC3E}">
        <p14:creationId xmlns="" xmlns:p14="http://schemas.microsoft.com/office/powerpoint/2010/main" val="2717082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Lifespan management program has been effective in monitoring the health status of mentally incapacitated offenders. According to Alegbeleye (2018), lifespan management contributes significantly to mitigating the worsening of mentally incapacitated offenders' diseases and, hence, reduced mortality rates in prisons. Alegbeleye (2018) confirms that a survey conducted in (2018) on the effectiveness of LSM revealed that prisoners who utilize the program do not experience many challenges in managing the mentally incapacitated health. Again, mentally incapacitated prisoners who are subjected to lifespan management faces minimal healthcare-related challenges.</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9</a:t>
            </a:fld>
            <a:endParaRPr lang="en-US" dirty="0"/>
          </a:p>
        </p:txBody>
      </p:sp>
    </p:spTree>
    <p:extLst>
      <p:ext uri="{BB962C8B-B14F-4D97-AF65-F5344CB8AC3E}">
        <p14:creationId xmlns="" xmlns:p14="http://schemas.microsoft.com/office/powerpoint/2010/main" val="1312556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Overly, LCM has effectively managed the health progress of mentally incapacitated inmates with the aid of personalized care. According to Alegbeleye (2018), the healthcare needs of the population mentioned above has been extensively met. The improved health status of the mentally incapacitated is yet another indicator that shows the lifespan management program's effectiveness. Sundt, Cullen, Thielo &amp; Jonson (2015) opine that improved learning techniques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among the mentally incapacitated inmates have been evidenced since LSM was introduced. Precisely, the program has enabled inmates to improve in maintaining a clean environment within themselves. Importantly, LSM provides inmate’s records that can be used to track their medical history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10</a:t>
            </a:fld>
            <a:endParaRPr lang="en-US" dirty="0"/>
          </a:p>
        </p:txBody>
      </p:sp>
    </p:spTree>
    <p:extLst>
      <p:ext uri="{BB962C8B-B14F-4D97-AF65-F5344CB8AC3E}">
        <p14:creationId xmlns="" xmlns:p14="http://schemas.microsoft.com/office/powerpoint/2010/main" val="4066180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Overall, the above discussion has confirmed the management of mentally incapacitated inmates to be a long term challenge. This group of people needs to be treated with special care since they cannot execute basic duties without an assistant. As a result, it needs to be provided with personalized care, including assisted living and close follow-ups. It is worth noting that this population cannot be handled collectively with other inmates since they may be mistreated to the extend of being raped. As such, prison authorities saw it important to incorporate LSM into managing mentally ill offenders to extend their life span.    </a:t>
            </a:r>
          </a:p>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11</a:t>
            </a:fld>
            <a:endParaRPr lang="en-US" dirty="0"/>
          </a:p>
        </p:txBody>
      </p:sp>
    </p:spTree>
    <p:extLst>
      <p:ext uri="{BB962C8B-B14F-4D97-AF65-F5344CB8AC3E}">
        <p14:creationId xmlns="" xmlns:p14="http://schemas.microsoft.com/office/powerpoint/2010/main" val="2935050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1FB7AF-8370-4140-9E4B-D00012EF826F}" type="slidenum">
              <a:rPr lang="en-US" smtClean="0"/>
              <a:pPr/>
              <a:t>12</a:t>
            </a:fld>
            <a:endParaRPr lang="en-US" dirty="0"/>
          </a:p>
        </p:txBody>
      </p:sp>
    </p:spTree>
    <p:extLst>
      <p:ext uri="{BB962C8B-B14F-4D97-AF65-F5344CB8AC3E}">
        <p14:creationId xmlns="" xmlns:p14="http://schemas.microsoft.com/office/powerpoint/2010/main" val="4064520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1814502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3912530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2136148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1696995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419439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3707352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885106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3914791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2062978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3077305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FE24B-DB42-4B2B-B914-E6E702F89E4B}" type="datetimeFigureOut">
              <a:rPr lang="en-US" smtClean="0"/>
              <a:pPr/>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1732621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AFE24B-DB42-4B2B-B914-E6E702F89E4B}" type="datetimeFigureOut">
              <a:rPr lang="en-US" smtClean="0"/>
              <a:pPr/>
              <a:t>7/29/2020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FA4CB-738A-4E4B-83D6-4F7265C29621}" type="slidenum">
              <a:rPr lang="en-US" smtClean="0"/>
              <a:pPr/>
              <a:t>‹#›</a:t>
            </a:fld>
            <a:endParaRPr lang="en-US" dirty="0"/>
          </a:p>
        </p:txBody>
      </p:sp>
    </p:spTree>
    <p:extLst>
      <p:ext uri="{BB962C8B-B14F-4D97-AF65-F5344CB8AC3E}">
        <p14:creationId xmlns="" xmlns:p14="http://schemas.microsoft.com/office/powerpoint/2010/main" val="1610886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205692"/>
            <a:ext cx="6487886" cy="904651"/>
          </a:xfrm>
        </p:spPr>
        <p:txBody>
          <a:bodyPr>
            <a:normAutofit/>
          </a:bodyPr>
          <a:lstStyle/>
          <a:p>
            <a:r>
              <a:rPr lang="en-US" sz="3600" i="1" dirty="0" smtClean="0">
                <a:latin typeface="Times New Roman" panose="02020603050405020304" pitchFamily="18" charset="0"/>
                <a:cs typeface="Times New Roman" panose="02020603050405020304" pitchFamily="18" charset="0"/>
              </a:rPr>
              <a:t>Mentally Incapacitated </a:t>
            </a:r>
            <a:r>
              <a:rPr lang="en-US" sz="3600" i="1" dirty="0">
                <a:latin typeface="Times New Roman" panose="02020603050405020304" pitchFamily="18" charset="0"/>
                <a:cs typeface="Times New Roman" panose="02020603050405020304" pitchFamily="18" charset="0"/>
              </a:rPr>
              <a:t>P</a:t>
            </a:r>
            <a:r>
              <a:rPr lang="en-US" sz="3600" i="1" dirty="0" smtClean="0">
                <a:latin typeface="Times New Roman" panose="02020603050405020304" pitchFamily="18" charset="0"/>
                <a:cs typeface="Times New Roman" panose="02020603050405020304" pitchFamily="18" charset="0"/>
              </a:rPr>
              <a:t>risoners </a:t>
            </a:r>
            <a:endParaRPr lang="en-US" sz="3600"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0" y="2237014"/>
            <a:ext cx="5633357" cy="2269671"/>
          </a:xfrm>
        </p:spPr>
        <p:txBody>
          <a:bodyPr>
            <a:normAutofit/>
          </a:bodyPr>
          <a:lstStyle/>
          <a:p>
            <a:r>
              <a:rPr lang="en-US" sz="3600" i="1" dirty="0" smtClean="0">
                <a:latin typeface="Times New Roman" panose="02020603050405020304" pitchFamily="18" charset="0"/>
                <a:cs typeface="Times New Roman" panose="02020603050405020304" pitchFamily="18" charset="0"/>
              </a:rPr>
              <a:t>The Special </a:t>
            </a:r>
            <a:r>
              <a:rPr lang="en-US" sz="3600" i="1" dirty="0">
                <a:latin typeface="Times New Roman" panose="02020603050405020304" pitchFamily="18" charset="0"/>
                <a:cs typeface="Times New Roman" panose="02020603050405020304" pitchFamily="18" charset="0"/>
              </a:rPr>
              <a:t>N</a:t>
            </a:r>
            <a:r>
              <a:rPr lang="en-US" sz="3600" i="1" dirty="0" smtClean="0">
                <a:latin typeface="Times New Roman" panose="02020603050405020304" pitchFamily="18" charset="0"/>
                <a:cs typeface="Times New Roman" panose="02020603050405020304" pitchFamily="18" charset="0"/>
              </a:rPr>
              <a:t>eeds of Mentally Incapacitated Prisoners </a:t>
            </a:r>
            <a:endParaRPr lang="en-US" sz="3600"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502728" y="1582555"/>
            <a:ext cx="5968773" cy="3993652"/>
          </a:xfrm>
          <a:prstGeom prst="rect">
            <a:avLst/>
          </a:prstGeom>
        </p:spPr>
      </p:pic>
    </p:spTree>
    <p:extLst>
      <p:ext uri="{BB962C8B-B14F-4D97-AF65-F5344CB8AC3E}">
        <p14:creationId xmlns="" xmlns:p14="http://schemas.microsoft.com/office/powerpoint/2010/main" val="1156684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Introduction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86603" y="1224643"/>
            <a:ext cx="5542697" cy="4794020"/>
          </a:xfrm>
        </p:spPr>
        <p:txBody>
          <a:bodyPr>
            <a:normAutofit/>
          </a:bodyPr>
          <a:lstStyle/>
          <a:p>
            <a:r>
              <a:rPr lang="en-US" sz="2400" dirty="0">
                <a:latin typeface="Times New Roman" panose="02020603050405020304" pitchFamily="18" charset="0"/>
                <a:cs typeface="Times New Roman" panose="02020603050405020304" pitchFamily="18" charset="0"/>
              </a:rPr>
              <a:t>Different populations have varied healthcare needs that need to be handled tactically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This presentation will strictly focus on the health needs and treatment of mentally incapacitated </a:t>
            </a:r>
            <a:r>
              <a:rPr lang="en-US" sz="2400" dirty="0" smtClean="0">
                <a:latin typeface="Times New Roman" panose="02020603050405020304" pitchFamily="18" charset="0"/>
                <a:cs typeface="Times New Roman" panose="02020603050405020304" pitchFamily="18" charset="0"/>
              </a:rPr>
              <a:t>offenders</a:t>
            </a:r>
          </a:p>
          <a:p>
            <a:r>
              <a:rPr lang="en-US" sz="2400" dirty="0">
                <a:latin typeface="Times New Roman" panose="02020603050405020304" pitchFamily="18" charset="0"/>
                <a:cs typeface="Times New Roman" panose="02020603050405020304" pitchFamily="18" charset="0"/>
              </a:rPr>
              <a:t>, I can recommend the use of Lifespan management (LCM) as an Evidence-Based Program (EBP) to improve the stay of mentally ill offenders in </a:t>
            </a:r>
            <a:r>
              <a:rPr lang="en-US" sz="2400" dirty="0" smtClean="0">
                <a:latin typeface="Times New Roman" panose="02020603050405020304" pitchFamily="18" charset="0"/>
                <a:cs typeface="Times New Roman" panose="02020603050405020304" pitchFamily="18" charset="0"/>
              </a:rPr>
              <a:t>prison.</a:t>
            </a:r>
          </a:p>
          <a:p>
            <a:r>
              <a:rPr lang="en-US" sz="2400" dirty="0">
                <a:latin typeface="Times New Roman" panose="02020603050405020304" pitchFamily="18" charset="0"/>
                <a:cs typeface="Times New Roman" panose="02020603050405020304" pitchFamily="18" charset="0"/>
              </a:rPr>
              <a:t>this discussion will provide an in-depth critique of LCM and how it can be applied in prisons </a:t>
            </a:r>
          </a:p>
        </p:txBody>
      </p:sp>
      <p:pic>
        <p:nvPicPr>
          <p:cNvPr id="4" name="Picture 3"/>
          <p:cNvPicPr>
            <a:picLocks noChangeAspect="1"/>
          </p:cNvPicPr>
          <p:nvPr/>
        </p:nvPicPr>
        <p:blipFill>
          <a:blip r:embed="rId3"/>
          <a:stretch>
            <a:fillRect/>
          </a:stretch>
        </p:blipFill>
        <p:spPr>
          <a:xfrm>
            <a:off x="6551745" y="1224643"/>
            <a:ext cx="5353652" cy="3641271"/>
          </a:xfrm>
          <a:prstGeom prst="rect">
            <a:avLst/>
          </a:prstGeom>
        </p:spPr>
      </p:pic>
    </p:spTree>
    <p:extLst>
      <p:ext uri="{BB962C8B-B14F-4D97-AF65-F5344CB8AC3E}">
        <p14:creationId xmlns="" xmlns:p14="http://schemas.microsoft.com/office/powerpoint/2010/main" val="303237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Part one</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51214"/>
            <a:ext cx="5872843" cy="4625749"/>
          </a:xfrm>
        </p:spPr>
        <p:txBody>
          <a:bodyPr/>
          <a:lstStyle/>
          <a:p>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history </a:t>
            </a:r>
            <a:r>
              <a:rPr lang="en-US" sz="2400" dirty="0">
                <a:latin typeface="Times New Roman" panose="02020603050405020304" pitchFamily="18" charset="0"/>
                <a:cs typeface="Times New Roman" panose="02020603050405020304" pitchFamily="18" charset="0"/>
              </a:rPr>
              <a:t>provides that jails and prisons were primarily made for keeping mentally ill </a:t>
            </a:r>
            <a:r>
              <a:rPr lang="en-US" sz="2400" dirty="0" smtClean="0">
                <a:latin typeface="Times New Roman" panose="02020603050405020304" pitchFamily="18" charset="0"/>
                <a:cs typeface="Times New Roman" panose="02020603050405020304" pitchFamily="18" charset="0"/>
              </a:rPr>
              <a:t>persons.</a:t>
            </a:r>
          </a:p>
          <a:p>
            <a:r>
              <a:rPr lang="en-US" sz="2400" dirty="0">
                <a:latin typeface="Times New Roman" panose="02020603050405020304" pitchFamily="18" charset="0"/>
                <a:cs typeface="Times New Roman" panose="02020603050405020304" pitchFamily="18" charset="0"/>
              </a:rPr>
              <a:t>Confinement of mentally incapacitated persons in prisons raised many concerns since healthcare </a:t>
            </a:r>
            <a:r>
              <a:rPr lang="en-US" sz="2400" dirty="0" smtClean="0">
                <a:latin typeface="Times New Roman" panose="02020603050405020304" pitchFamily="18" charset="0"/>
                <a:cs typeface="Times New Roman" panose="02020603050405020304" pitchFamily="18" charset="0"/>
              </a:rPr>
              <a:t>authorities saw </a:t>
            </a:r>
            <a:r>
              <a:rPr lang="en-US" sz="2400" dirty="0">
                <a:latin typeface="Times New Roman" panose="02020603050405020304" pitchFamily="18" charset="0"/>
                <a:cs typeface="Times New Roman" panose="02020603050405020304" pitchFamily="18" charset="0"/>
              </a:rPr>
              <a:t>it </a:t>
            </a:r>
            <a:r>
              <a:rPr lang="en-US" sz="2400" dirty="0" smtClean="0">
                <a:latin typeface="Times New Roman" panose="02020603050405020304" pitchFamily="18" charset="0"/>
                <a:cs typeface="Times New Roman" panose="02020603050405020304" pitchFamily="18" charset="0"/>
              </a:rPr>
              <a:t>an inhuman practice.</a:t>
            </a:r>
          </a:p>
          <a:p>
            <a:r>
              <a:rPr lang="en-US" sz="2400" dirty="0">
                <a:latin typeface="Times New Roman" panose="02020603050405020304" pitchFamily="18" charset="0"/>
                <a:cs typeface="Times New Roman" panose="02020603050405020304" pitchFamily="18" charset="0"/>
              </a:rPr>
              <a:t>. The percentage of mentally incapacitated </a:t>
            </a:r>
            <a:r>
              <a:rPr lang="en-US" sz="2400" dirty="0" smtClean="0">
                <a:latin typeface="Times New Roman" panose="02020603050405020304" pitchFamily="18" charset="0"/>
                <a:cs typeface="Times New Roman" panose="02020603050405020304" pitchFamily="18" charset="0"/>
              </a:rPr>
              <a:t>persons escalated </a:t>
            </a:r>
            <a:r>
              <a:rPr lang="en-US" sz="2400" dirty="0">
                <a:latin typeface="Times New Roman" panose="02020603050405020304" pitchFamily="18" charset="0"/>
                <a:cs typeface="Times New Roman" panose="02020603050405020304" pitchFamily="18" charset="0"/>
              </a:rPr>
              <a:t>throughout the ninetieth century until </a:t>
            </a:r>
            <a:r>
              <a:rPr lang="en-US" sz="2400" dirty="0" smtClean="0">
                <a:latin typeface="Times New Roman" panose="02020603050405020304" pitchFamily="18" charset="0"/>
                <a:cs typeface="Times New Roman" panose="02020603050405020304" pitchFamily="18" charset="0"/>
              </a:rPr>
              <a:t>2013.</a:t>
            </a:r>
          </a:p>
          <a:p>
            <a:r>
              <a:rPr lang="en-US" sz="2400" dirty="0" smtClean="0">
                <a:latin typeface="Times New Roman" panose="02020603050405020304" pitchFamily="18" charset="0"/>
                <a:cs typeface="Times New Roman" panose="02020603050405020304" pitchFamily="18" charset="0"/>
              </a:rPr>
              <a:t>Critically ill offenders were recommended to be treated elsewhere </a:t>
            </a:r>
            <a:r>
              <a:rPr lang="en-US" dirty="0" smtClean="0"/>
              <a:t>;</a:t>
            </a:r>
          </a:p>
          <a:p>
            <a:endParaRPr lang="en-US" dirty="0"/>
          </a:p>
        </p:txBody>
      </p:sp>
      <p:pic>
        <p:nvPicPr>
          <p:cNvPr id="4" name="Picture 3"/>
          <p:cNvPicPr>
            <a:picLocks noChangeAspect="1"/>
          </p:cNvPicPr>
          <p:nvPr/>
        </p:nvPicPr>
        <p:blipFill>
          <a:blip r:embed="rId3"/>
          <a:stretch>
            <a:fillRect/>
          </a:stretch>
        </p:blipFill>
        <p:spPr>
          <a:xfrm>
            <a:off x="7070745" y="1212928"/>
            <a:ext cx="4996070" cy="3914244"/>
          </a:xfrm>
          <a:prstGeom prst="rect">
            <a:avLst/>
          </a:prstGeom>
        </p:spPr>
      </p:pic>
    </p:spTree>
    <p:extLst>
      <p:ext uri="{BB962C8B-B14F-4D97-AF65-F5344CB8AC3E}">
        <p14:creationId xmlns="" xmlns:p14="http://schemas.microsoft.com/office/powerpoint/2010/main" val="3602150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Continuation of part one</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926771"/>
            <a:ext cx="6232071" cy="4250192"/>
          </a:xfrm>
        </p:spPr>
        <p:txBody>
          <a:bodyPr>
            <a:normAutofit/>
          </a:bodyPr>
          <a:lstStyle/>
          <a:p>
            <a:r>
              <a:rPr lang="en-US" sz="2400" dirty="0">
                <a:latin typeface="Times New Roman" panose="02020603050405020304" pitchFamily="18" charset="0"/>
                <a:cs typeface="Times New Roman" panose="02020603050405020304" pitchFamily="18" charset="0"/>
              </a:rPr>
              <a:t>Keeping mentally incapacitated offenders in jail has not been </a:t>
            </a:r>
            <a:r>
              <a:rPr lang="en-US" sz="2400" dirty="0" smtClean="0">
                <a:latin typeface="Times New Roman" panose="02020603050405020304" pitchFamily="18" charset="0"/>
                <a:cs typeface="Times New Roman" panose="02020603050405020304" pitchFamily="18" charset="0"/>
              </a:rPr>
              <a:t>fruitful</a:t>
            </a:r>
          </a:p>
          <a:p>
            <a:r>
              <a:rPr lang="en-US" sz="2400" dirty="0" smtClean="0">
                <a:latin typeface="Times New Roman" panose="02020603050405020304" pitchFamily="18" charset="0"/>
                <a:cs typeface="Times New Roman" panose="02020603050405020304" pitchFamily="18" charset="0"/>
              </a:rPr>
              <a:t>The approach is </a:t>
            </a:r>
            <a:r>
              <a:rPr lang="en-US" sz="2400" dirty="0">
                <a:latin typeface="Times New Roman" panose="02020603050405020304" pitchFamily="18" charset="0"/>
                <a:cs typeface="Times New Roman" panose="02020603050405020304" pitchFamily="18" charset="0"/>
              </a:rPr>
              <a:t>inhuman because they will be subjected to similar rules used by prison </a:t>
            </a:r>
            <a:r>
              <a:rPr lang="en-US" sz="2400" dirty="0" smtClean="0">
                <a:latin typeface="Times New Roman" panose="02020603050405020304" pitchFamily="18" charset="0"/>
                <a:cs typeface="Times New Roman" panose="02020603050405020304" pitchFamily="18" charset="0"/>
              </a:rPr>
              <a:t>wanders.</a:t>
            </a:r>
          </a:p>
          <a:p>
            <a:r>
              <a:rPr lang="en-US" sz="2400" dirty="0">
                <a:latin typeface="Times New Roman" panose="02020603050405020304" pitchFamily="18" charset="0"/>
                <a:cs typeface="Times New Roman" panose="02020603050405020304" pitchFamily="18" charset="0"/>
              </a:rPr>
              <a:t>it was ruled out that mentally ill offenders at critical condition should not be treated and rehabilitated in </a:t>
            </a:r>
            <a:r>
              <a:rPr lang="en-US" sz="2400" dirty="0" smtClean="0">
                <a:latin typeface="Times New Roman" panose="02020603050405020304" pitchFamily="18" charset="0"/>
                <a:cs typeface="Times New Roman" panose="02020603050405020304" pitchFamily="18" charset="0"/>
              </a:rPr>
              <a:t>prisons</a:t>
            </a:r>
          </a:p>
          <a:p>
            <a:r>
              <a:rPr lang="en-US" sz="2400" dirty="0">
                <a:latin typeface="Times New Roman" panose="02020603050405020304" pitchFamily="18" charset="0"/>
                <a:cs typeface="Times New Roman" panose="02020603050405020304" pitchFamily="18" charset="0"/>
              </a:rPr>
              <a:t>the rule for keeping prisoners in jail has never been readopted, which has led to the provision of better rehabilitation and care to inmates. </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946641" y="1926771"/>
            <a:ext cx="5245359" cy="2937401"/>
          </a:xfrm>
          <a:prstGeom prst="rect">
            <a:avLst/>
          </a:prstGeom>
        </p:spPr>
      </p:pic>
    </p:spTree>
    <p:extLst>
      <p:ext uri="{BB962C8B-B14F-4D97-AF65-F5344CB8AC3E}">
        <p14:creationId xmlns="" xmlns:p14="http://schemas.microsoft.com/office/powerpoint/2010/main" val="2305023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Part two</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04257"/>
            <a:ext cx="5350329" cy="4772706"/>
          </a:xfrm>
        </p:spPr>
        <p:txBody>
          <a:bodyPr>
            <a:normAutofit/>
          </a:bodyPr>
          <a:lstStyle/>
          <a:p>
            <a:r>
              <a:rPr lang="en-US" sz="2400" dirty="0">
                <a:latin typeface="Times New Roman" panose="02020603050405020304" pitchFamily="18" charset="0"/>
                <a:cs typeface="Times New Roman" panose="02020603050405020304" pitchFamily="18" charset="0"/>
              </a:rPr>
              <a:t>Mentally incapacitated offenders are individuals who demand special </a:t>
            </a:r>
            <a:r>
              <a:rPr lang="en-US" sz="2400" dirty="0" smtClean="0">
                <a:latin typeface="Times New Roman" panose="02020603050405020304" pitchFamily="18" charset="0"/>
                <a:cs typeface="Times New Roman" panose="02020603050405020304" pitchFamily="18" charset="0"/>
              </a:rPr>
              <a:t>care.</a:t>
            </a:r>
          </a:p>
          <a:p>
            <a:r>
              <a:rPr lang="en-US" sz="2400" dirty="0">
                <a:latin typeface="Times New Roman" panose="02020603050405020304" pitchFamily="18" charset="0"/>
                <a:cs typeface="Times New Roman" panose="02020603050405020304" pitchFamily="18" charset="0"/>
              </a:rPr>
              <a:t>keen and proper assessment and management of their activities, including personal </a:t>
            </a:r>
            <a:r>
              <a:rPr lang="en-US" sz="2400" dirty="0" smtClean="0">
                <a:latin typeface="Times New Roman" panose="02020603050405020304" pitchFamily="18" charset="0"/>
                <a:cs typeface="Times New Roman" panose="02020603050405020304" pitchFamily="18" charset="0"/>
              </a:rPr>
              <a:t>hygiene for this population.</a:t>
            </a:r>
          </a:p>
          <a:p>
            <a:r>
              <a:rPr lang="en-US" sz="2400" dirty="0">
                <a:latin typeface="Times New Roman" panose="02020603050405020304" pitchFamily="18" charset="0"/>
                <a:cs typeface="Times New Roman" panose="02020603050405020304" pitchFamily="18" charset="0"/>
              </a:rPr>
              <a:t>the number of mentally ill offenders in prisons has escalated, leading to </a:t>
            </a:r>
            <a:r>
              <a:rPr lang="en-US" sz="2400" dirty="0" smtClean="0">
                <a:latin typeface="Times New Roman" panose="02020603050405020304" pitchFamily="18" charset="0"/>
                <a:cs typeface="Times New Roman" panose="02020603050405020304" pitchFamily="18" charset="0"/>
              </a:rPr>
              <a:t>overcrowding </a:t>
            </a:r>
            <a:r>
              <a:rPr lang="en-US" sz="2400" dirty="0">
                <a:latin typeface="Times New Roman" panose="02020603050405020304" pitchFamily="18" charset="0"/>
                <a:cs typeface="Times New Roman" panose="02020603050405020304" pitchFamily="18" charset="0"/>
              </a:rPr>
              <a:t>to </a:t>
            </a:r>
            <a:r>
              <a:rPr lang="en-US" sz="2400" dirty="0" smtClean="0">
                <a:latin typeface="Times New Roman" panose="02020603050405020304" pitchFamily="18" charset="0"/>
                <a:cs typeface="Times New Roman" panose="02020603050405020304" pitchFamily="18" charset="0"/>
              </a:rPr>
              <a:t>(Rogers, 2020). </a:t>
            </a:r>
          </a:p>
          <a:p>
            <a:r>
              <a:rPr lang="en-US" sz="2400" dirty="0">
                <a:latin typeface="Times New Roman" panose="02020603050405020304" pitchFamily="18" charset="0"/>
                <a:cs typeface="Times New Roman" panose="02020603050405020304" pitchFamily="18" charset="0"/>
              </a:rPr>
              <a:t>This population demands to be provided with special care while minding the cost-effectiveness of approaches applied.</a:t>
            </a:r>
          </a:p>
        </p:txBody>
      </p:sp>
      <p:pic>
        <p:nvPicPr>
          <p:cNvPr id="4" name="Picture 3"/>
          <p:cNvPicPr>
            <a:picLocks noChangeAspect="1"/>
          </p:cNvPicPr>
          <p:nvPr/>
        </p:nvPicPr>
        <p:blipFill>
          <a:blip r:embed="rId3"/>
          <a:stretch>
            <a:fillRect/>
          </a:stretch>
        </p:blipFill>
        <p:spPr>
          <a:xfrm>
            <a:off x="6841671" y="1396774"/>
            <a:ext cx="5192485" cy="3442844"/>
          </a:xfrm>
          <a:prstGeom prst="rect">
            <a:avLst/>
          </a:prstGeom>
        </p:spPr>
      </p:pic>
    </p:spTree>
    <p:extLst>
      <p:ext uri="{BB962C8B-B14F-4D97-AF65-F5344CB8AC3E}">
        <p14:creationId xmlns="" xmlns:p14="http://schemas.microsoft.com/office/powerpoint/2010/main" val="4282327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986" y="241980"/>
            <a:ext cx="10515600" cy="1325563"/>
          </a:xfrm>
        </p:spPr>
        <p:txBody>
          <a:bodyPr/>
          <a:lstStyle/>
          <a:p>
            <a:pPr algn="ctr"/>
            <a:r>
              <a:rPr lang="en-US" sz="3600" dirty="0">
                <a:latin typeface="Times New Roman" panose="02020603050405020304" pitchFamily="18" charset="0"/>
                <a:cs typeface="Times New Roman" panose="02020603050405020304" pitchFamily="18" charset="0"/>
              </a:rPr>
              <a:t>Continuation of part two</a:t>
            </a:r>
            <a:r>
              <a:rPr lang="en-US" dirty="0"/>
              <a:t/>
            </a:r>
            <a:br>
              <a:rPr lang="en-US" dirty="0"/>
            </a:br>
            <a:endParaRPr lang="en-US" dirty="0"/>
          </a:p>
        </p:txBody>
      </p:sp>
      <p:sp>
        <p:nvSpPr>
          <p:cNvPr id="3" name="Content Placeholder 2"/>
          <p:cNvSpPr>
            <a:spLocks noGrp="1"/>
          </p:cNvSpPr>
          <p:nvPr>
            <p:ph idx="1"/>
          </p:nvPr>
        </p:nvSpPr>
        <p:spPr>
          <a:xfrm>
            <a:off x="838200" y="1567543"/>
            <a:ext cx="5791200" cy="4609420"/>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mentally incapacitated prisoners need to be provided with environmental support, which entails maintaining their immediate surroundings' </a:t>
            </a:r>
            <a:r>
              <a:rPr lang="en-US" sz="2400" dirty="0" smtClean="0">
                <a:latin typeface="Times New Roman" panose="02020603050405020304" pitchFamily="18" charset="0"/>
                <a:cs typeface="Times New Roman" panose="02020603050405020304" pitchFamily="18" charset="0"/>
              </a:rPr>
              <a:t>cleanliness.</a:t>
            </a:r>
          </a:p>
          <a:p>
            <a:r>
              <a:rPr lang="en-US" sz="2400" dirty="0">
                <a:latin typeface="Times New Roman" panose="02020603050405020304" pitchFamily="18" charset="0"/>
                <a:cs typeface="Times New Roman" panose="02020603050405020304" pitchFamily="18" charset="0"/>
              </a:rPr>
              <a:t>a considerable number of mentally ill cannot maintain the required levels of </a:t>
            </a:r>
            <a:r>
              <a:rPr lang="en-US" sz="2400" dirty="0" smtClean="0">
                <a:latin typeface="Times New Roman" panose="02020603050405020304" pitchFamily="18" charset="0"/>
                <a:cs typeface="Times New Roman" panose="02020603050405020304" pitchFamily="18" charset="0"/>
              </a:rPr>
              <a:t>cleanliness (Rogers, 2020).</a:t>
            </a:r>
          </a:p>
          <a:p>
            <a:r>
              <a:rPr lang="en-US" sz="2400" dirty="0">
                <a:latin typeface="Times New Roman" panose="02020603050405020304" pitchFamily="18" charset="0"/>
                <a:cs typeface="Times New Roman" panose="02020603050405020304" pitchFamily="18" charset="0"/>
              </a:rPr>
              <a:t>Assisted living is yet another special need that requires prison healthcare workers to monitor the entire activities of the inmates</a:t>
            </a:r>
            <a:r>
              <a:rPr lang="en-US" sz="2400" dirty="0" smtClean="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failing to monitor this group closely may arise to physical damage of property around them</a:t>
            </a:r>
          </a:p>
        </p:txBody>
      </p:sp>
      <p:pic>
        <p:nvPicPr>
          <p:cNvPr id="4" name="Picture 3"/>
          <p:cNvPicPr>
            <a:picLocks noChangeAspect="1"/>
          </p:cNvPicPr>
          <p:nvPr/>
        </p:nvPicPr>
        <p:blipFill>
          <a:blip r:embed="rId3"/>
          <a:stretch>
            <a:fillRect/>
          </a:stretch>
        </p:blipFill>
        <p:spPr>
          <a:xfrm>
            <a:off x="7712529" y="2013858"/>
            <a:ext cx="3946071" cy="3946071"/>
          </a:xfrm>
          <a:prstGeom prst="rect">
            <a:avLst/>
          </a:prstGeom>
        </p:spPr>
      </p:pic>
    </p:spTree>
    <p:extLst>
      <p:ext uri="{BB962C8B-B14F-4D97-AF65-F5344CB8AC3E}">
        <p14:creationId xmlns="" xmlns:p14="http://schemas.microsoft.com/office/powerpoint/2010/main" val="4061246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196"/>
            <a:ext cx="10515600" cy="1325563"/>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Part three</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175657"/>
            <a:ext cx="5480957" cy="5001306"/>
          </a:xfrm>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Lifespan management (LSM) is the program that will be used to boost the health of mentally-ill inmates.</a:t>
            </a:r>
          </a:p>
          <a:p>
            <a:r>
              <a:rPr lang="en-US" sz="2400" dirty="0">
                <a:latin typeface="Times New Roman" panose="02020603050405020304" pitchFamily="18" charset="0"/>
                <a:cs typeface="Times New Roman" panose="02020603050405020304" pitchFamily="18" charset="0"/>
              </a:rPr>
              <a:t>LSM is a new strategy applied to assist this population in executing their daily </a:t>
            </a:r>
            <a:r>
              <a:rPr lang="en-US" sz="2400" dirty="0" smtClean="0">
                <a:latin typeface="Times New Roman" panose="02020603050405020304" pitchFamily="18" charset="0"/>
                <a:cs typeface="Times New Roman" panose="02020603050405020304" pitchFamily="18" charset="0"/>
              </a:rPr>
              <a:t>chores.</a:t>
            </a:r>
          </a:p>
          <a:p>
            <a:r>
              <a:rPr lang="en-US" sz="2400" dirty="0">
                <a:latin typeface="Times New Roman" panose="02020603050405020304" pitchFamily="18" charset="0"/>
                <a:cs typeface="Times New Roman" panose="02020603050405020304" pitchFamily="18" charset="0"/>
              </a:rPr>
              <a:t>LSM is among the recognizable health program since it can provide mentally incapacitated prisoners with an acceptable standard of </a:t>
            </a:r>
            <a:r>
              <a:rPr lang="en-US" sz="2400" dirty="0" smtClean="0">
                <a:latin typeface="Times New Roman" panose="02020603050405020304" pitchFamily="18" charset="0"/>
                <a:cs typeface="Times New Roman" panose="02020603050405020304" pitchFamily="18" charset="0"/>
              </a:rPr>
              <a:t>dignity.</a:t>
            </a:r>
          </a:p>
          <a:p>
            <a:pPr>
              <a:lnSpc>
                <a:spcPct val="100000"/>
              </a:lnSpc>
              <a:spcBef>
                <a:spcPts val="0"/>
              </a:spcBef>
              <a:defRPr/>
            </a:pPr>
            <a:r>
              <a:rPr lang="en-US" sz="2400" dirty="0">
                <a:latin typeface="Times New Roman" panose="02020603050405020304" pitchFamily="18" charset="0"/>
                <a:cs typeface="Times New Roman" panose="02020603050405020304" pitchFamily="18" charset="0"/>
              </a:rPr>
              <a:t>LSM can be used to better the living of mentally incapacitated offenders since they are provided with care at a personal level. </a:t>
            </a:r>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531428" y="1445759"/>
            <a:ext cx="5543596" cy="3689011"/>
          </a:xfrm>
          <a:prstGeom prst="rect">
            <a:avLst/>
          </a:prstGeom>
        </p:spPr>
      </p:pic>
    </p:spTree>
    <p:extLst>
      <p:ext uri="{BB962C8B-B14F-4D97-AF65-F5344CB8AC3E}">
        <p14:creationId xmlns="" xmlns:p14="http://schemas.microsoft.com/office/powerpoint/2010/main" val="525679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9906"/>
            <a:ext cx="10515600" cy="1325563"/>
          </a:xfrm>
        </p:spPr>
        <p:txBody>
          <a:bodyPr/>
          <a:lstStyle/>
          <a:p>
            <a:pPr algn="ctr"/>
            <a:r>
              <a:rPr lang="en-US" dirty="0" smtClean="0">
                <a:latin typeface="Times New Roman" panose="02020603050405020304" pitchFamily="18" charset="0"/>
                <a:cs typeface="Times New Roman" panose="02020603050405020304" pitchFamily="18" charset="0"/>
              </a:rPr>
              <a:t>Continuation of part three</a:t>
            </a:r>
            <a:endParaRPr lang="en-US" dirty="0"/>
          </a:p>
        </p:txBody>
      </p:sp>
      <p:sp>
        <p:nvSpPr>
          <p:cNvPr id="3" name="Content Placeholder 2"/>
          <p:cNvSpPr>
            <a:spLocks noGrp="1"/>
          </p:cNvSpPr>
          <p:nvPr>
            <p:ph idx="1"/>
          </p:nvPr>
        </p:nvSpPr>
        <p:spPr>
          <a:xfrm>
            <a:off x="843643" y="996042"/>
            <a:ext cx="6085114" cy="5001306"/>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Lifespan Management (LSM) is a program that can be used to better the lives of mentally incapacitated in </a:t>
            </a:r>
            <a:r>
              <a:rPr lang="en-US" sz="2400" dirty="0" smtClean="0">
                <a:latin typeface="Times New Roman" panose="02020603050405020304" pitchFamily="18" charset="0"/>
                <a:cs typeface="Times New Roman" panose="02020603050405020304" pitchFamily="18" charset="0"/>
              </a:rPr>
              <a:t>prison.</a:t>
            </a:r>
          </a:p>
          <a:p>
            <a:r>
              <a:rPr lang="en-US" sz="2400" dirty="0" smtClean="0">
                <a:latin typeface="Times New Roman" panose="02020603050405020304" pitchFamily="18" charset="0"/>
                <a:cs typeface="Times New Roman" panose="02020603050405020304" pitchFamily="18" charset="0"/>
              </a:rPr>
              <a:t>Individuals belonging to this population </a:t>
            </a:r>
            <a:r>
              <a:rPr lang="en-US" sz="2400" dirty="0">
                <a:latin typeface="Times New Roman" panose="02020603050405020304" pitchFamily="18" charset="0"/>
                <a:cs typeface="Times New Roman" panose="02020603050405020304" pitchFamily="18" charset="0"/>
              </a:rPr>
              <a:t>cannot provide for themselves with basic needs, including personal </a:t>
            </a:r>
            <a:r>
              <a:rPr lang="en-US" sz="2400" dirty="0" smtClean="0">
                <a:latin typeface="Times New Roman" panose="02020603050405020304" pitchFamily="18" charset="0"/>
                <a:cs typeface="Times New Roman" panose="02020603050405020304" pitchFamily="18" charset="0"/>
              </a:rPr>
              <a:t>care</a:t>
            </a:r>
          </a:p>
          <a:p>
            <a:r>
              <a:rPr lang="en-US" sz="2400" dirty="0">
                <a:latin typeface="Times New Roman" panose="02020603050405020304" pitchFamily="18" charset="0"/>
                <a:cs typeface="Times New Roman" panose="02020603050405020304" pitchFamily="18" charset="0"/>
              </a:rPr>
              <a:t>it is vital to incorporate LSM into the care management of mentally incapacitated prisoners since they cannot manage to attend periodic clinics without </a:t>
            </a:r>
            <a:r>
              <a:rPr lang="en-US" sz="2400" dirty="0" smtClean="0">
                <a:latin typeface="Times New Roman" panose="02020603050405020304" pitchFamily="18" charset="0"/>
                <a:cs typeface="Times New Roman" panose="02020603050405020304" pitchFamily="18" charset="0"/>
              </a:rPr>
              <a:t>assistance.</a:t>
            </a:r>
          </a:p>
          <a:p>
            <a:pPr>
              <a:lnSpc>
                <a:spcPct val="100000"/>
              </a:lnSpc>
              <a:spcBef>
                <a:spcPts val="0"/>
              </a:spcBef>
              <a:defRPr/>
            </a:pPr>
            <a:r>
              <a:rPr lang="en-US" sz="2400" dirty="0">
                <a:latin typeface="Times New Roman" panose="02020603050405020304" pitchFamily="18" charset="0"/>
                <a:cs typeface="Times New Roman" panose="02020603050405020304" pitchFamily="18" charset="0"/>
              </a:rPr>
              <a:t>this population's health demands to be managed using LSM because it cannot manage to undertake exercise and other activities without assistance.          </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6928757" y="1175657"/>
            <a:ext cx="5263243" cy="3942352"/>
          </a:xfrm>
          <a:prstGeom prst="rect">
            <a:avLst/>
          </a:prstGeom>
        </p:spPr>
      </p:pic>
    </p:spTree>
    <p:extLst>
      <p:ext uri="{BB962C8B-B14F-4D97-AF65-F5344CB8AC3E}">
        <p14:creationId xmlns="" xmlns:p14="http://schemas.microsoft.com/office/powerpoint/2010/main" val="879118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Part four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18557"/>
            <a:ext cx="5840186" cy="4658406"/>
          </a:xfrm>
        </p:spPr>
        <p:txBody>
          <a:bodyPr>
            <a:normAutofit/>
          </a:bodyPr>
          <a:lstStyle/>
          <a:p>
            <a:r>
              <a:rPr lang="en-US" sz="2400" dirty="0">
                <a:latin typeface="Times New Roman" panose="02020603050405020304" pitchFamily="18" charset="0"/>
                <a:cs typeface="Times New Roman" panose="02020603050405020304" pitchFamily="18" charset="0"/>
              </a:rPr>
              <a:t>Lifespan management program has been effective in monitoring the health status of mentally incapacitated </a:t>
            </a:r>
            <a:r>
              <a:rPr lang="en-US" sz="2400" dirty="0" smtClean="0">
                <a:latin typeface="Times New Roman" panose="02020603050405020304" pitchFamily="18" charset="0"/>
                <a:cs typeface="Times New Roman" panose="02020603050405020304" pitchFamily="18" charset="0"/>
              </a:rPr>
              <a:t>offenders</a:t>
            </a:r>
          </a:p>
          <a:p>
            <a:r>
              <a:rPr lang="en-US" sz="2400" dirty="0">
                <a:latin typeface="Times New Roman" panose="02020603050405020304" pitchFamily="18" charset="0"/>
                <a:cs typeface="Times New Roman" panose="02020603050405020304" pitchFamily="18" charset="0"/>
              </a:rPr>
              <a:t>lifespan management contributes significantly to mitigating the worsening of mentally incapacitated </a:t>
            </a:r>
            <a:r>
              <a:rPr lang="en-US" sz="2400" dirty="0" smtClean="0">
                <a:latin typeface="Times New Roman" panose="02020603050405020304" pitchFamily="18" charset="0"/>
                <a:cs typeface="Times New Roman" panose="02020603050405020304" pitchFamily="18" charset="0"/>
              </a:rPr>
              <a:t>offender’s diseases. </a:t>
            </a:r>
          </a:p>
          <a:p>
            <a:r>
              <a:rPr lang="en-US" sz="2400" dirty="0">
                <a:latin typeface="Times New Roman" panose="02020603050405020304" pitchFamily="18" charset="0"/>
                <a:cs typeface="Times New Roman" panose="02020603050405020304" pitchFamily="18" charset="0"/>
              </a:rPr>
              <a:t>prisoners who utilize the program do not experience many challenges in managing the mentally incapacitated </a:t>
            </a:r>
            <a:r>
              <a:rPr lang="en-US" sz="2400" dirty="0" smtClean="0">
                <a:latin typeface="Times New Roman" panose="02020603050405020304" pitchFamily="18" charset="0"/>
                <a:cs typeface="Times New Roman" panose="02020603050405020304" pitchFamily="18" charset="0"/>
              </a:rPr>
              <a:t>health</a:t>
            </a:r>
          </a:p>
          <a:p>
            <a:r>
              <a:rPr lang="en-US" sz="2400" dirty="0">
                <a:latin typeface="Times New Roman" panose="02020603050405020304" pitchFamily="18" charset="0"/>
                <a:cs typeface="Times New Roman" panose="02020603050405020304" pitchFamily="18" charset="0"/>
              </a:rPr>
              <a:t>mentally incapacitated prisoners who are subjected to lifespan management faces minimal healthcare-related challenges.</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652986" y="2121694"/>
            <a:ext cx="5539014" cy="3452132"/>
          </a:xfrm>
          <a:prstGeom prst="rect">
            <a:avLst/>
          </a:prstGeom>
        </p:spPr>
      </p:pic>
    </p:spTree>
    <p:extLst>
      <p:ext uri="{BB962C8B-B14F-4D97-AF65-F5344CB8AC3E}">
        <p14:creationId xmlns="" xmlns:p14="http://schemas.microsoft.com/office/powerpoint/2010/main" val="98433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Continuation of part four</a:t>
            </a:r>
            <a:r>
              <a:rPr lang="en-US" dirty="0" smtClean="0"/>
              <a:t/>
            </a:r>
            <a:br>
              <a:rPr lang="en-US" dirty="0" smtClean="0"/>
            </a:br>
            <a:endParaRPr lang="en-US" dirty="0"/>
          </a:p>
        </p:txBody>
      </p:sp>
      <p:sp>
        <p:nvSpPr>
          <p:cNvPr id="3" name="Content Placeholder 2"/>
          <p:cNvSpPr>
            <a:spLocks noGrp="1"/>
          </p:cNvSpPr>
          <p:nvPr>
            <p:ph idx="1"/>
          </p:nvPr>
        </p:nvSpPr>
        <p:spPr>
          <a:xfrm>
            <a:off x="838200" y="1077686"/>
            <a:ext cx="5448300" cy="5099277"/>
          </a:xfrm>
        </p:spPr>
        <p:txBody>
          <a:bodyPr>
            <a:normAutofit/>
          </a:bodyPr>
          <a:lstStyle/>
          <a:p>
            <a:r>
              <a:rPr lang="en-US" sz="2400" dirty="0" smtClean="0">
                <a:latin typeface="Times New Roman" panose="02020603050405020304" pitchFamily="18" charset="0"/>
                <a:cs typeface="Times New Roman" panose="02020603050405020304" pitchFamily="18" charset="0"/>
              </a:rPr>
              <a:t>LCM </a:t>
            </a:r>
            <a:r>
              <a:rPr lang="en-US" sz="2400" dirty="0">
                <a:latin typeface="Times New Roman" panose="02020603050405020304" pitchFamily="18" charset="0"/>
                <a:cs typeface="Times New Roman" panose="02020603050405020304" pitchFamily="18" charset="0"/>
              </a:rPr>
              <a:t>has effectively managed the health progress of mentally incapacitated inmates with the aid of personalized </a:t>
            </a:r>
            <a:r>
              <a:rPr lang="en-US" sz="2400" dirty="0" smtClean="0">
                <a:latin typeface="Times New Roman" panose="02020603050405020304" pitchFamily="18" charset="0"/>
                <a:cs typeface="Times New Roman" panose="02020603050405020304" pitchFamily="18" charset="0"/>
              </a:rPr>
              <a:t>care</a:t>
            </a:r>
          </a:p>
          <a:p>
            <a:r>
              <a:rPr lang="en-US" sz="2400" dirty="0">
                <a:latin typeface="Times New Roman" panose="02020603050405020304" pitchFamily="18" charset="0"/>
                <a:cs typeface="Times New Roman" panose="02020603050405020304" pitchFamily="18" charset="0"/>
              </a:rPr>
              <a:t>the healthcare needs of the population mentioned above has been extensively met</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improved learning techniques among the mentally incapacitated inmates have been evidenced since LSM was </a:t>
            </a:r>
            <a:r>
              <a:rPr lang="en-US" sz="2400" dirty="0" smtClean="0">
                <a:latin typeface="Times New Roman" panose="02020603050405020304" pitchFamily="18" charset="0"/>
                <a:cs typeface="Times New Roman" panose="02020603050405020304" pitchFamily="18" charset="0"/>
              </a:rPr>
              <a:t>introduced.</a:t>
            </a:r>
          </a:p>
          <a:p>
            <a:r>
              <a:rPr lang="en-US" sz="2400" dirty="0">
                <a:latin typeface="Times New Roman" panose="02020603050405020304" pitchFamily="18" charset="0"/>
                <a:cs typeface="Times New Roman" panose="02020603050405020304" pitchFamily="18" charset="0"/>
              </a:rPr>
              <a:t>the program has enabled inmates to improve in maintaining a clean environment within </a:t>
            </a:r>
            <a:r>
              <a:rPr lang="en-US" sz="2400" dirty="0" smtClean="0">
                <a:latin typeface="Times New Roman" panose="02020603050405020304" pitchFamily="18" charset="0"/>
                <a:cs typeface="Times New Roman" panose="02020603050405020304" pitchFamily="18" charset="0"/>
              </a:rPr>
              <a:t>themselves.</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494889" y="1027906"/>
            <a:ext cx="5103840" cy="2848655"/>
          </a:xfrm>
          <a:prstGeom prst="rect">
            <a:avLst/>
          </a:prstGeom>
        </p:spPr>
      </p:pic>
    </p:spTree>
    <p:extLst>
      <p:ext uri="{BB962C8B-B14F-4D97-AF65-F5344CB8AC3E}">
        <p14:creationId xmlns="" xmlns:p14="http://schemas.microsoft.com/office/powerpoint/2010/main" val="3848913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Conclusion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51214"/>
            <a:ext cx="5709557" cy="4625749"/>
          </a:xfrm>
        </p:spPr>
        <p:txBody>
          <a:bodyPr>
            <a:normAutofit fontScale="92500"/>
          </a:bodyPr>
          <a:lstStyle/>
          <a:p>
            <a:r>
              <a:rPr lang="en-US" sz="2400" dirty="0">
                <a:latin typeface="Times New Roman" panose="02020603050405020304" pitchFamily="18" charset="0"/>
                <a:cs typeface="Times New Roman" panose="02020603050405020304" pitchFamily="18" charset="0"/>
              </a:rPr>
              <a:t>Overall, the above discussion has confirmed the management of mentally incapacitated inmates to be a long term </a:t>
            </a:r>
            <a:r>
              <a:rPr lang="en-US" sz="2400" dirty="0" smtClean="0">
                <a:latin typeface="Times New Roman" panose="02020603050405020304" pitchFamily="18" charset="0"/>
                <a:cs typeface="Times New Roman" panose="02020603050405020304" pitchFamily="18" charset="0"/>
              </a:rPr>
              <a:t>challenge.</a:t>
            </a:r>
          </a:p>
          <a:p>
            <a:r>
              <a:rPr lang="en-US" sz="2400" dirty="0">
                <a:latin typeface="Times New Roman" panose="02020603050405020304" pitchFamily="18" charset="0"/>
                <a:cs typeface="Times New Roman" panose="02020603050405020304" pitchFamily="18" charset="0"/>
              </a:rPr>
              <a:t>This group of people needs to be treated with special care since they cannot execute basic duties without an </a:t>
            </a:r>
            <a:r>
              <a:rPr lang="en-US" sz="2400" dirty="0" smtClean="0">
                <a:latin typeface="Times New Roman" panose="02020603050405020304" pitchFamily="18" charset="0"/>
                <a:cs typeface="Times New Roman" panose="02020603050405020304" pitchFamily="18" charset="0"/>
              </a:rPr>
              <a:t>assistant.</a:t>
            </a:r>
          </a:p>
          <a:p>
            <a:r>
              <a:rPr lang="en-US" sz="2400" dirty="0">
                <a:latin typeface="Times New Roman" panose="02020603050405020304" pitchFamily="18" charset="0"/>
                <a:cs typeface="Times New Roman" panose="02020603050405020304" pitchFamily="18" charset="0"/>
              </a:rPr>
              <a:t>it needs to be provided with personalized care, including assisted living and close follow-ups</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Incorporation of </a:t>
            </a:r>
            <a:r>
              <a:rPr lang="en-US" sz="2400" dirty="0">
                <a:latin typeface="Times New Roman" panose="02020603050405020304" pitchFamily="18" charset="0"/>
                <a:cs typeface="Times New Roman" panose="02020603050405020304" pitchFamily="18" charset="0"/>
              </a:rPr>
              <a:t>LSM into managing mentally ill </a:t>
            </a:r>
            <a:r>
              <a:rPr lang="en-US" sz="2400" dirty="0" smtClean="0">
                <a:latin typeface="Times New Roman" panose="02020603050405020304" pitchFamily="18" charset="0"/>
                <a:cs typeface="Times New Roman" panose="02020603050405020304" pitchFamily="18" charset="0"/>
              </a:rPr>
              <a:t>offenders can be used to extend the </a:t>
            </a:r>
            <a:r>
              <a:rPr lang="en-US" sz="2400" dirty="0">
                <a:latin typeface="Times New Roman" panose="02020603050405020304" pitchFamily="18" charset="0"/>
                <a:cs typeface="Times New Roman" panose="02020603050405020304" pitchFamily="18" charset="0"/>
              </a:rPr>
              <a:t>life </a:t>
            </a:r>
            <a:r>
              <a:rPr lang="en-US" sz="2400" dirty="0" smtClean="0">
                <a:latin typeface="Times New Roman" panose="02020603050405020304" pitchFamily="18" charset="0"/>
                <a:cs typeface="Times New Roman" panose="02020603050405020304" pitchFamily="18" charset="0"/>
              </a:rPr>
              <a:t>span mentally ill offenders.    </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547757" y="1536659"/>
            <a:ext cx="5644243" cy="3517715"/>
          </a:xfrm>
          <a:prstGeom prst="rect">
            <a:avLst/>
          </a:prstGeom>
        </p:spPr>
      </p:pic>
    </p:spTree>
    <p:extLst>
      <p:ext uri="{BB962C8B-B14F-4D97-AF65-F5344CB8AC3E}">
        <p14:creationId xmlns="" xmlns:p14="http://schemas.microsoft.com/office/powerpoint/2010/main" val="1441350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Times New Roman" panose="02020603050405020304" pitchFamily="18" charset="0"/>
                <a:cs typeface="Times New Roman" panose="02020603050405020304" pitchFamily="18" charset="0"/>
              </a:rPr>
              <a:t>References</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Alegbeleye, A. J. (2018). Life Span Management. </a:t>
            </a:r>
            <a:r>
              <a:rPr lang="en-US" sz="2400" i="1" dirty="0">
                <a:latin typeface="Times New Roman" panose="02020603050405020304" pitchFamily="18" charset="0"/>
                <a:cs typeface="Times New Roman" panose="02020603050405020304" pitchFamily="18" charset="0"/>
              </a:rPr>
              <a:t>Geriatrics Health</a:t>
            </a:r>
            <a:r>
              <a:rPr lang="en-US" sz="2400" dirty="0">
                <a:latin typeface="Times New Roman" panose="02020603050405020304" pitchFamily="18" charset="0"/>
                <a:cs typeface="Times New Roman" panose="02020603050405020304" pitchFamily="18" charset="0"/>
              </a:rPr>
              <a:t>, 35.</a:t>
            </a:r>
          </a:p>
          <a:p>
            <a:r>
              <a:rPr lang="en-US" sz="2400" dirty="0">
                <a:latin typeface="Times New Roman" panose="02020603050405020304" pitchFamily="18" charset="0"/>
                <a:cs typeface="Times New Roman" panose="02020603050405020304" pitchFamily="18" charset="0"/>
              </a:rPr>
              <a:t>Murphy, G. H., Chiu, P., Triantafyllopoulou, P., Barnoux, M., Blake, E., </a:t>
            </a:r>
            <a:r>
              <a:rPr lang="en-US" sz="2400" dirty="0" smtClean="0">
                <a:latin typeface="Times New Roman" panose="02020603050405020304" pitchFamily="18" charset="0"/>
                <a:cs typeface="Times New Roman" panose="02020603050405020304" pitchFamily="18" charset="0"/>
              </a:rPr>
              <a:t>	Cooke</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J</a:t>
            </a:r>
            <a:r>
              <a:rPr lang="en-US" sz="2400" dirty="0">
                <a:latin typeface="Times New Roman" panose="02020603050405020304" pitchFamily="18" charset="0"/>
                <a:cs typeface="Times New Roman" panose="02020603050405020304" pitchFamily="18" charset="0"/>
              </a:rPr>
              <a:t>., ... &amp; Beecham, J. K. (2017). Offenders with intellectual </a:t>
            </a:r>
            <a:r>
              <a:rPr lang="en-US" sz="2400" dirty="0" smtClean="0">
                <a:latin typeface="Times New Roman" panose="02020603050405020304" pitchFamily="18" charset="0"/>
                <a:cs typeface="Times New Roman" panose="02020603050405020304" pitchFamily="18" charset="0"/>
              </a:rPr>
              <a:t>	disabilities </a:t>
            </a:r>
            <a:r>
              <a:rPr lang="en-US" sz="2400" dirty="0">
                <a:latin typeface="Times New Roman" panose="02020603050405020304" pitchFamily="18" charset="0"/>
                <a:cs typeface="Times New Roman" panose="02020603050405020304" pitchFamily="18" charset="0"/>
              </a:rPr>
              <a:t>in </a:t>
            </a:r>
            <a:r>
              <a:rPr lang="en-US" sz="2400" dirty="0" smtClean="0">
                <a:latin typeface="Times New Roman" panose="02020603050405020304" pitchFamily="18" charset="0"/>
                <a:cs typeface="Times New Roman" panose="02020603050405020304" pitchFamily="18" charset="0"/>
              </a:rPr>
              <a:t>	prison</a:t>
            </a:r>
            <a:r>
              <a:rPr lang="en-US" sz="2400" dirty="0">
                <a:latin typeface="Times New Roman" panose="02020603050405020304" pitchFamily="18" charset="0"/>
                <a:cs typeface="Times New Roman" panose="02020603050405020304" pitchFamily="18" charset="0"/>
              </a:rPr>
              <a:t>: what happens when they leave?. </a:t>
            </a:r>
            <a:r>
              <a:rPr lang="en-US" sz="2400" i="1" dirty="0">
                <a:latin typeface="Times New Roman" panose="02020603050405020304" pitchFamily="18" charset="0"/>
                <a:cs typeface="Times New Roman" panose="02020603050405020304" pitchFamily="18" charset="0"/>
              </a:rPr>
              <a:t>Journal of </a:t>
            </a:r>
            <a:r>
              <a:rPr lang="en-US" sz="2400" i="1" dirty="0" smtClean="0">
                <a:latin typeface="Times New Roman" panose="02020603050405020304" pitchFamily="18" charset="0"/>
                <a:cs typeface="Times New Roman" panose="02020603050405020304" pitchFamily="18" charset="0"/>
              </a:rPr>
              <a:t>	Intellectual </a:t>
            </a:r>
            <a:r>
              <a:rPr lang="en-US" sz="2400" i="1" dirty="0">
                <a:latin typeface="Times New Roman" panose="02020603050405020304" pitchFamily="18" charset="0"/>
                <a:cs typeface="Times New Roman" panose="02020603050405020304" pitchFamily="18" charset="0"/>
              </a:rPr>
              <a:t>Disability </a:t>
            </a:r>
            <a:r>
              <a:rPr lang="en-US" sz="2400" i="1" dirty="0" smtClean="0">
                <a:latin typeface="Times New Roman" panose="02020603050405020304" pitchFamily="18" charset="0"/>
                <a:cs typeface="Times New Roman" panose="02020603050405020304" pitchFamily="18" charset="0"/>
              </a:rPr>
              <a:t>	Research</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61</a:t>
            </a:r>
            <a:r>
              <a:rPr lang="en-US" sz="2400" dirty="0">
                <a:latin typeface="Times New Roman" panose="02020603050405020304" pitchFamily="18" charset="0"/>
                <a:cs typeface="Times New Roman" panose="02020603050405020304" pitchFamily="18" charset="0"/>
              </a:rPr>
              <a:t>(10), 957-968.</a:t>
            </a:r>
          </a:p>
          <a:p>
            <a:r>
              <a:rPr lang="en-US" sz="2400" dirty="0">
                <a:latin typeface="Times New Roman" panose="02020603050405020304" pitchFamily="18" charset="0"/>
                <a:cs typeface="Times New Roman" panose="02020603050405020304" pitchFamily="18" charset="0"/>
              </a:rPr>
              <a:t>Rogers, C. (2020). Just mothers: criminal justice, care ethics and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disabled’offenders. </a:t>
            </a:r>
            <a:r>
              <a:rPr lang="en-US" sz="2400" i="1" dirty="0">
                <a:latin typeface="Times New Roman" panose="02020603050405020304" pitchFamily="18" charset="0"/>
                <a:cs typeface="Times New Roman" panose="02020603050405020304" pitchFamily="18" charset="0"/>
              </a:rPr>
              <a:t>Disability &amp; Society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35</a:t>
            </a:r>
            <a:r>
              <a:rPr lang="en-US" sz="2400" dirty="0">
                <a:latin typeface="Times New Roman" panose="02020603050405020304" pitchFamily="18" charset="0"/>
                <a:cs typeface="Times New Roman" panose="02020603050405020304" pitchFamily="18" charset="0"/>
              </a:rPr>
              <a:t>(6), 926-948.</a:t>
            </a:r>
          </a:p>
          <a:p>
            <a:r>
              <a:rPr lang="en-US" sz="2400" dirty="0">
                <a:latin typeface="Times New Roman" panose="02020603050405020304" pitchFamily="18" charset="0"/>
                <a:cs typeface="Times New Roman" panose="02020603050405020304" pitchFamily="18" charset="0"/>
              </a:rPr>
              <a:t>Sundt, J., Cullen, F. T., Thielo, A. J., &amp; Jonson, C. L. (2015). Public </a:t>
            </a:r>
            <a:r>
              <a:rPr lang="en-US" sz="2400" dirty="0" smtClean="0">
                <a:latin typeface="Times New Roman" panose="02020603050405020304" pitchFamily="18" charset="0"/>
                <a:cs typeface="Times New Roman" panose="02020603050405020304" pitchFamily="18" charset="0"/>
              </a:rPr>
              <a:t>	willingness </a:t>
            </a:r>
            <a:r>
              <a:rPr lang="en-US" sz="2400" dirty="0">
                <a:latin typeface="Times New Roman" panose="02020603050405020304" pitchFamily="18" charset="0"/>
                <a:cs typeface="Times New Roman" panose="02020603050405020304" pitchFamily="18" charset="0"/>
              </a:rPr>
              <a:t>to downsize prisons: Implications from </a:t>
            </a:r>
            <a:r>
              <a:rPr lang="en-US" sz="2400" dirty="0" smtClean="0">
                <a:latin typeface="Times New Roman" panose="02020603050405020304" pitchFamily="18" charset="0"/>
                <a:cs typeface="Times New Roman" panose="02020603050405020304" pitchFamily="18" charset="0"/>
              </a:rPr>
              <a:t>	Oregon</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Victims &amp; </a:t>
            </a:r>
            <a:r>
              <a:rPr lang="en-US" sz="2400" i="1" dirty="0" smtClean="0">
                <a:latin typeface="Times New Roman" panose="02020603050405020304" pitchFamily="18" charset="0"/>
                <a:cs typeface="Times New Roman" panose="02020603050405020304" pitchFamily="18" charset="0"/>
              </a:rPr>
              <a:t>	Offenders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10</a:t>
            </a:r>
            <a:r>
              <a:rPr lang="en-US" sz="2400" dirty="0">
                <a:latin typeface="Times New Roman" panose="02020603050405020304" pitchFamily="18" charset="0"/>
                <a:cs typeface="Times New Roman" panose="02020603050405020304" pitchFamily="18" charset="0"/>
              </a:rPr>
              <a:t>(4), 365-378</a:t>
            </a:r>
            <a:r>
              <a:rPr lang="en-US" dirty="0"/>
              <a:t>.</a:t>
            </a:r>
          </a:p>
          <a:p>
            <a:endParaRPr lang="en-US" dirty="0"/>
          </a:p>
        </p:txBody>
      </p:sp>
    </p:spTree>
    <p:extLst>
      <p:ext uri="{BB962C8B-B14F-4D97-AF65-F5344CB8AC3E}">
        <p14:creationId xmlns="" xmlns:p14="http://schemas.microsoft.com/office/powerpoint/2010/main" val="20962162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1893</Words>
  <Application>Microsoft Office PowerPoint</Application>
  <PresentationFormat>Custom</PresentationFormat>
  <Paragraphs>82</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Mentally Incapacitated Prisoners </vt:lpstr>
      <vt:lpstr>Introduction</vt:lpstr>
      <vt:lpstr>Part one</vt:lpstr>
      <vt:lpstr>Continuation of part one</vt:lpstr>
      <vt:lpstr>Part two</vt:lpstr>
      <vt:lpstr>Continuation of part two </vt:lpstr>
      <vt:lpstr>Part three</vt:lpstr>
      <vt:lpstr>Continuation of part three</vt:lpstr>
      <vt:lpstr>Part four </vt:lpstr>
      <vt:lpstr>Continuation of part four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Mentally Incapacitated Prisoners</dc:title>
  <dc:creator>ELOHIM</dc:creator>
  <cp:lastModifiedBy>ADM</cp:lastModifiedBy>
  <cp:revision>10</cp:revision>
  <dcterms:created xsi:type="dcterms:W3CDTF">2020-07-29T14:02:16Z</dcterms:created>
  <dcterms:modified xsi:type="dcterms:W3CDTF">2020-07-29T20:33:20Z</dcterms:modified>
</cp:coreProperties>
</file>